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73" r:id="rId2"/>
    <p:sldMasterId id="2147483698" r:id="rId3"/>
    <p:sldMasterId id="2147483711" r:id="rId4"/>
  </p:sldMasterIdLst>
  <p:notesMasterIdLst>
    <p:notesMasterId r:id="rId13"/>
  </p:notesMasterIdLst>
  <p:sldIdLst>
    <p:sldId id="426" r:id="rId5"/>
    <p:sldId id="425" r:id="rId6"/>
    <p:sldId id="423" r:id="rId7"/>
    <p:sldId id="349" r:id="rId8"/>
    <p:sldId id="418" r:id="rId9"/>
    <p:sldId id="417" r:id="rId10"/>
    <p:sldId id="416" r:id="rId11"/>
    <p:sldId id="42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D9FFEC"/>
    <a:srgbClr val="3538B9"/>
    <a:srgbClr val="FEE8F5"/>
    <a:srgbClr val="003300"/>
    <a:srgbClr val="261377"/>
    <a:srgbClr val="006600"/>
    <a:srgbClr val="F8F8F8"/>
    <a:srgbClr val="FED2E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5" autoAdjust="0"/>
    <p:restoredTop sz="97467" autoAdjust="0"/>
  </p:normalViewPr>
  <p:slideViewPr>
    <p:cSldViewPr>
      <p:cViewPr varScale="1">
        <p:scale>
          <a:sx n="110" d="100"/>
          <a:sy n="110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BD91-DE2C-4CB3-BBC8-C226F194EEA9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1B84-0B84-4CD4-B996-D5219F378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8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8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4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9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8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1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6120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502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530-5AEB-4891-A075-6F9C79285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243D5-61F6-4303-BEE5-24B671A95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3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BC83-642B-438D-9D3A-8B07CE9043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2FDD-CB3A-4462-B101-929A72D587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55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C79-62F2-4DE7-B7D6-4B8AEAF572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04746-7A14-4126-BCB9-E37C27F4B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47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13A-B01A-400B-8576-BA9AFA9F01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0420-D7EE-4C7B-9EA7-D38BD395C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613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D79-EE78-4932-8132-FA05936D1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6C626-8DF8-4DD1-8DBE-620BACBEB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74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2215-3D1E-46F1-A4FA-BD921281AB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AC9D-A483-46D1-8593-60B70784D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13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346F-72AC-4F06-A043-A047EB30BC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9BCA-5FD3-41BC-8D2D-E6157F2D0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500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4F5A-33FF-4087-B220-EBF7A9616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A29A2-CFC2-4982-A496-27220E155E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45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BE73-C3F2-4AAE-AC0C-1CE15F67D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1383-D9D9-4944-B300-9D75B89C13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70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F1E6-5173-4DA5-A229-EE5CAFF0DE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BD1FC-C44E-4D84-AB41-2939DFCA2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53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696B-E714-4B43-804A-3895BE0E88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6FF1-9768-4E29-A073-BC3D43FF0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96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85D9-5979-44D6-9DF9-9B898845F1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C1B2-8A67-48CC-A956-053964E90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859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2304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8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6120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4968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2276872"/>
            <a:ext cx="8280920" cy="4176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468313" y="333375"/>
            <a:ext cx="8280400" cy="165546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576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5536" y="836712"/>
            <a:ext cx="8353177" cy="561662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528392" cy="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332656"/>
            <a:ext cx="828092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Пятиугольник 3"/>
          <p:cNvSpPr/>
          <p:nvPr userDrawn="1"/>
        </p:nvSpPr>
        <p:spPr>
          <a:xfrm>
            <a:off x="380617" y="1630656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ятиугольник 5"/>
          <p:cNvSpPr/>
          <p:nvPr userDrawn="1"/>
        </p:nvSpPr>
        <p:spPr>
          <a:xfrm>
            <a:off x="3275856" y="162086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6156176" y="1643288"/>
            <a:ext cx="2607207" cy="4608512"/>
          </a:xfrm>
          <a:prstGeom prst="homePlate">
            <a:avLst>
              <a:gd name="adj" fmla="val 216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1188" y="1844675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349188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6372200" y="1859187"/>
            <a:ext cx="1657350" cy="417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5334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95536" y="404664"/>
            <a:ext cx="4464496" cy="60486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5148064" y="404813"/>
            <a:ext cx="3672086" cy="489639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5148263" y="5589588"/>
            <a:ext cx="3671887" cy="86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859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1988840"/>
            <a:ext cx="5760640" cy="1872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финального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41175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90194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221088"/>
            <a:ext cx="8353425" cy="2303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ru-RU" dirty="0" smtClean="0"/>
              <a:t> 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78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43F85-9E06-4E71-8482-46415F5F98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A5BB-294D-4311-B4F2-2E720DBD9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3B9F4-502E-4A07-8E85-6C311D713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47D4A-70FD-4ED8-B5AC-F660D56EC41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45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ector@gapm.ru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spirit.eu/en/quick-scan-en/welcome-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eqavet.eu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942" y="1628800"/>
            <a:ext cx="8568952" cy="864096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МЕЖДУНАРОДНЫЕ ПРАКТИКИ  И ТЕНДЕНЦИИ В ОБЛАСТИ ПРИЗНАНИЯ КАЧЕСТВА ПРОФЕССИОНАЛЬНОГО ОБРАЗОВАНИЯ</a:t>
            </a:r>
            <a:endParaRPr lang="ru-RU" sz="2400" dirty="0">
              <a:solidFill>
                <a:srgbClr val="7030A0"/>
              </a:solidFill>
              <a:effectLst/>
              <a:latin typeface="Arial"/>
              <a:ea typeface="Times New Roman"/>
              <a:cs typeface="Arial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00529" y="2761408"/>
            <a:ext cx="5184775" cy="647700"/>
          </a:xfrm>
        </p:spPr>
        <p:txBody>
          <a:bodyPr lIns="92075" tIns="46038" rIns="92075" bIns="46038">
            <a:normAutofit fontScale="85000" lnSpcReduction="20000"/>
          </a:bodyPr>
          <a:lstStyle/>
          <a:p>
            <a:pPr marL="766763" indent="-766763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3538B9"/>
                </a:solidFill>
              </a:rPr>
              <a:t>    </a:t>
            </a:r>
            <a:r>
              <a:rPr lang="ru-RU" sz="2400" b="1" dirty="0" smtClean="0">
                <a:solidFill>
                  <a:srgbClr val="3538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 </a:t>
            </a:r>
            <a:r>
              <a:rPr lang="ru-RU" sz="2400" b="1" dirty="0" err="1" smtClean="0">
                <a:solidFill>
                  <a:srgbClr val="3538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Аниськина</a:t>
            </a:r>
            <a:endParaRPr lang="ru-RU" sz="2400" b="1" dirty="0" smtClean="0">
              <a:solidFill>
                <a:srgbClr val="3538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6763" indent="-766763" eaLnBrk="1" hangingPunct="1">
              <a:lnSpc>
                <a:spcPct val="80000"/>
              </a:lnSpc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77913" lvl="1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ru-RU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45145" y="5281688"/>
            <a:ext cx="230711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hlinkClick r:id="rId2"/>
              </a:rPr>
              <a:t>rector@gapm.ru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Text Box 7" descr="10%"/>
          <p:cNvSpPr txBox="1">
            <a:spLocks noChangeArrowheads="1"/>
          </p:cNvSpPr>
          <p:nvPr/>
        </p:nvSpPr>
        <p:spPr bwMode="auto">
          <a:xfrm>
            <a:off x="2826429" y="3228375"/>
            <a:ext cx="6192689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Ректор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Г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осударственной академии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промышленного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менеджмента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имени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Н.П. Пастухова;</a:t>
            </a:r>
          </a:p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К.т.н., доцент, действительный член Академии проблем качества</a:t>
            </a:r>
          </a:p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Президент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Союза ДПО;</a:t>
            </a:r>
          </a:p>
          <a:p>
            <a:pPr marL="542925" indent="-542925">
              <a:spcBef>
                <a:spcPts val="600"/>
              </a:spcBef>
            </a:pP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Президент Ассоциации </a:t>
            </a:r>
            <a:r>
              <a:rPr lang="en-US" sz="1600" b="1" i="1" dirty="0">
                <a:solidFill>
                  <a:prstClr val="black"/>
                </a:solidFill>
                <a:latin typeface="Bookman Old Style" pitchFamily="18" charset="0"/>
              </a:rPr>
              <a:t>ESEDA </a:t>
            </a:r>
            <a:r>
              <a:rPr lang="ru-RU" sz="1600" b="1" i="1" dirty="0">
                <a:solidFill>
                  <a:prstClr val="black"/>
                </a:solidFill>
                <a:latin typeface="Bookman Old Style" pitchFamily="18" charset="0"/>
              </a:rPr>
              <a:t>- Европейского института профессионального образования и обучения </a:t>
            </a:r>
            <a:r>
              <a:rPr lang="ru-RU" sz="1600" b="1" i="1" dirty="0" smtClean="0">
                <a:solidFill>
                  <a:prstClr val="black"/>
                </a:solidFill>
                <a:latin typeface="Bookman Old Style" pitchFamily="18" charset="0"/>
              </a:rPr>
              <a:t>взрослых</a:t>
            </a:r>
            <a:endParaRPr lang="ru-RU" sz="16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542925" indent="-542925">
              <a:spcBef>
                <a:spcPts val="600"/>
              </a:spcBef>
            </a:pPr>
            <a:endParaRPr lang="ru-RU" sz="1600" b="1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6" name="Picture 8" descr="Логотип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0440"/>
            <a:ext cx="152056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.jimdo.com/www69/o/s38a839e0a9728729/img/ifd3033873441f4f0/1432007663/std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65" y="5835748"/>
            <a:ext cx="1056653" cy="947880"/>
          </a:xfrm>
          <a:prstGeom prst="rect">
            <a:avLst/>
          </a:prstGeom>
          <a:gradFill flip="none" rotWithShape="1">
            <a:gsLst>
              <a:gs pos="0">
                <a:srgbClr val="E5FBF2">
                  <a:shade val="30000"/>
                  <a:satMod val="115000"/>
                </a:srgbClr>
              </a:gs>
              <a:gs pos="50000">
                <a:srgbClr val="E5FBF2">
                  <a:shade val="67500"/>
                  <a:satMod val="115000"/>
                </a:srgbClr>
              </a:gs>
              <a:gs pos="100000">
                <a:srgbClr val="E5FBF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0" y="5835748"/>
            <a:ext cx="3149858" cy="10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424863" cy="50323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88120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УРОВНЯ ОЦЕНКИ КАЧЕСТВА ОБРАЗОВАНИЯ И ИХ СВЯЗЬ</a:t>
            </a:r>
            <a:endParaRPr lang="ru-RU" sz="2800" b="1" i="1" dirty="0" smtClean="0">
              <a:solidFill>
                <a:srgbClr val="88120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871982" y="5788070"/>
            <a:ext cx="6054198" cy="9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defRPr/>
            </a:pPr>
            <a:r>
              <a:rPr lang="ru-RU" sz="600" b="1" i="1" dirty="0">
                <a:solidFill>
                  <a:srgbClr val="881206"/>
                </a:solidFill>
              </a:rPr>
              <a:t>       </a:t>
            </a:r>
          </a:p>
          <a:p>
            <a:pPr marL="342900" indent="17463">
              <a:defRPr/>
            </a:pPr>
            <a:r>
              <a:rPr lang="ru-RU" sz="1400" b="1" i="1" dirty="0">
                <a:solidFill>
                  <a:srgbClr val="881206"/>
                </a:solidFill>
              </a:rPr>
              <a:t>НА</a:t>
            </a:r>
            <a:r>
              <a:rPr lang="ru-RU" sz="1400" b="1" i="1" dirty="0">
                <a:solidFill>
                  <a:srgbClr val="800000"/>
                </a:solidFill>
              </a:rPr>
              <a:t> РЫНКЕ ОБРАЗОВАТЕЛЬННЫХ УСЛУГ СЕГОДНЯ КОНКУРИРУЮТ СИСТЕМЫ МЕНЕДЖМЕНТА ОРГАНИЗАЦИЙ, РЕАЛИЗУЮЩИХ  </a:t>
            </a:r>
            <a:r>
              <a:rPr lang="ru-RU" sz="1400" b="1" i="1" dirty="0" smtClean="0">
                <a:solidFill>
                  <a:srgbClr val="800000"/>
                </a:solidFill>
              </a:rPr>
              <a:t>ДОПОЛНИТЕЛЬНЫЕ ПРОФЕССИОНАЛЬНЫЕ ПРОГРАММЫ</a:t>
            </a:r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28241" y="1023405"/>
            <a:ext cx="6525377" cy="6848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КАЧЕСТВО ЗНАНИЙ, УМЕНИЙ, </a:t>
            </a:r>
            <a:r>
              <a:rPr lang="ru-RU" sz="2000" b="1" dirty="0" smtClean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НАВЫКОВ</a:t>
            </a:r>
          </a:p>
          <a:p>
            <a:pPr algn="ctr" eaLnBrk="0" hangingPunct="0">
              <a:spcBef>
                <a:spcPts val="3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(СЕРИФИКАЦИЯ ИЛИ НЕЗАВИСИМАЯ ОЦЕНКА КВАЛИФИКАЦИЙ)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 Fixed" panose="02070309020205020404" pitchFamily="49" charset="-78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2537159">
            <a:off x="4703903" y="1815742"/>
            <a:ext cx="472637" cy="395608"/>
          </a:xfrm>
          <a:prstGeom prst="leftArrow">
            <a:avLst>
              <a:gd name="adj1" fmla="val 50000"/>
              <a:gd name="adj2" fmla="val 3081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258167" y="2278929"/>
            <a:ext cx="4691449" cy="15850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КАЧЕСТВО ОБРАЗОВАТЕЛЬНЫХ </a:t>
            </a:r>
            <a:r>
              <a:rPr lang="ru-RU" sz="2000" b="1" dirty="0" smtClean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ПРОГРАММ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(ПРОФЕССИОНАЛЬНО-ОБЩЕСТВЕННАЯ АККРЕДИТАЦИЯ)</a:t>
            </a:r>
            <a:endParaRPr lang="ru-RU" sz="1600" b="1" dirty="0">
              <a:solidFill>
                <a:prstClr val="black"/>
              </a:solidFill>
              <a:latin typeface="Segoe Script" panose="020B0504020000000003" pitchFamily="34" charset="0"/>
              <a:cs typeface="Simplified Arabic Fixed" panose="02070309020205020404" pitchFamily="49" charset="-78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245021" y="4054461"/>
            <a:ext cx="3681159" cy="16081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КАЧЕСТВО УПРАВЛЕНИЯ ОБРАЗОВАТЕЛЬНОЙ </a:t>
            </a:r>
            <a:r>
              <a:rPr lang="ru-RU" sz="2000" b="1" dirty="0" smtClean="0">
                <a:solidFill>
                  <a:prstClr val="black"/>
                </a:solidFill>
                <a:latin typeface="Segoe Script" panose="020B0504020000000003" pitchFamily="34" charset="0"/>
                <a:cs typeface="Simplified Arabic Fixed" panose="02070309020205020404" pitchFamily="49" charset="-78"/>
              </a:rPr>
              <a:t>ОРГАНИЗАЦИЕЙ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(ОБЩЕСТВЕННАЯ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АККРЕДИТАЦИЯ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)</a:t>
            </a:r>
            <a:endParaRPr lang="ru-RU" sz="1600" b="1" dirty="0">
              <a:solidFill>
                <a:prstClr val="black"/>
              </a:solidFill>
              <a:latin typeface="Segoe Script" panose="020B0504020000000003" pitchFamily="34" charset="0"/>
              <a:cs typeface="Simplified Arabic Fixed" panose="02070309020205020404" pitchFamily="49" charset="-78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2537159">
            <a:off x="6308037" y="3694229"/>
            <a:ext cx="420402" cy="399945"/>
          </a:xfrm>
          <a:prstGeom prst="leftArrow">
            <a:avLst>
              <a:gd name="adj1" fmla="val 50000"/>
              <a:gd name="adj2" fmla="val 3081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346" name="Picture 13" descr="аккредитация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25" y="2420888"/>
            <a:ext cx="1032252" cy="14928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7" name="Picture 14" descr="Союз ДПО обло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4" y="620688"/>
            <a:ext cx="973550" cy="13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5"/>
          <p:cNvSpPr>
            <a:spLocks noChangeShapeType="1"/>
          </p:cNvSpPr>
          <p:nvPr/>
        </p:nvSpPr>
        <p:spPr bwMode="auto">
          <a:xfrm flipH="1">
            <a:off x="4940221" y="494394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 flipH="1">
            <a:off x="3904672" y="3186112"/>
            <a:ext cx="313501" cy="111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>
            <a:off x="1955441" y="141929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03674"/>
            <a:ext cx="2108635" cy="1754326"/>
          </a:xfrm>
          <a:prstGeom prst="rect">
            <a:avLst/>
          </a:prstGeom>
          <a:solidFill>
            <a:srgbClr val="FAE4B8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prstClr val="black"/>
                </a:solidFill>
              </a:rPr>
              <a:t>Критерий качества программы – ее способность обеспечить ожидаемый результат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260241" y="6059229"/>
            <a:ext cx="802439" cy="322997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4" cstate="print">
            <a:lum bright="-8000" contrast="-2000"/>
          </a:blip>
          <a:srcRect/>
          <a:stretch>
            <a:fillRect/>
          </a:stretch>
        </p:blipFill>
        <p:spPr bwMode="auto">
          <a:xfrm>
            <a:off x="2421045" y="4129959"/>
            <a:ext cx="1084482" cy="13614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Picture 5" descr="C:\Мои документы\Мои документы\ПРОГРАММЫ СВЫШЕ 1000\МВА\Аккредитация МВА\Серт. МВА РУ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677" y="2993907"/>
            <a:ext cx="1591995" cy="1060554"/>
          </a:xfrm>
          <a:prstGeom prst="rect">
            <a:avLst/>
          </a:prstGeom>
          <a:noFill/>
        </p:spPr>
      </p:pic>
      <p:pic>
        <p:nvPicPr>
          <p:cNvPr id="1026" name="Picture 2" descr="http://www.dpo-edu.ru/wordpress/wp-content/uploads/%D0%9E%D1%80%D0%B5%D0%BB%D0%93%D0%98%D0%AD%D0%A2-%D1%80%D1%83%D1%81.-460x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355046" y="4670261"/>
            <a:ext cx="1557994" cy="99233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3" descr="Белкова72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551" y="1072777"/>
            <a:ext cx="950322" cy="12708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3395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328" y="44624"/>
            <a:ext cx="7876469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Виды внешней </a:t>
            </a:r>
            <a:r>
              <a:rPr lang="ru-RU" sz="2000" b="1" dirty="0">
                <a:solidFill>
                  <a:srgbClr val="7030A0"/>
                </a:solidFill>
              </a:rPr>
              <a:t>оценки и признания качества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для </a:t>
            </a:r>
            <a:r>
              <a:rPr lang="ru-RU" sz="2000" b="1" dirty="0" smtClean="0">
                <a:solidFill>
                  <a:srgbClr val="7030A0"/>
                </a:solidFill>
              </a:rPr>
              <a:t>различных способов получения образования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7455"/>
              </p:ext>
            </p:extLst>
          </p:nvPr>
        </p:nvGraphicFramePr>
        <p:xfrm>
          <a:off x="496455" y="807592"/>
          <a:ext cx="6984775" cy="3160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035"/>
                <a:gridCol w="1799349"/>
                <a:gridCol w="1656184"/>
                <a:gridCol w="1872207"/>
              </a:tblGrid>
              <a:tr h="68391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 (сертификация) квалификаций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Общественная аккредитация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Профессионально-общественная аккредитация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80166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Формальное образование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80166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Неформальное образование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  <a:tr h="87284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Информальное образование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987119"/>
            <a:ext cx="871296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80975">
              <a:spcBef>
                <a:spcPts val="600"/>
              </a:spcBef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1. Оценка квалификаций 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238-ФЗ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"О независимой оценке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квалификации« не охватывает неформальное образование.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Прокторинг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только развивается.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Необходимо учитывать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«Руководящие принципы ЮНЕСКО по признанию, сертификации и аккредитации результатов обучения вне учебных заведений»</a:t>
            </a:r>
          </a:p>
          <a:p>
            <a:pPr defTabSz="180975"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2. Применение профессионально-общественной аккредитации в ДПО ограничено программами с высокой степенью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воспроизводимости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, не применимо для индивидуальных корпоративных заказов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180975">
              <a:spcBef>
                <a:spcPts val="600"/>
              </a:spcBef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3. Необходимо  обратить внимание на общественную аккредитацию организаций, осуществляющих образовательную деятельность, особенно в сфере 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ДПО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744" y="4223471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ОСНОВА</a:t>
            </a:r>
            <a:endParaRPr lang="ru-RU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640871" y="4181210"/>
            <a:ext cx="48920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 rot="5400000">
            <a:off x="2535891" y="3452729"/>
            <a:ext cx="1033695" cy="151216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72231" y="4233355"/>
            <a:ext cx="136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ФГОС и/или ПС</a:t>
            </a:r>
            <a:endParaRPr lang="ru-RU" sz="1400" dirty="0"/>
          </a:p>
        </p:txBody>
      </p:sp>
      <p:sp>
        <p:nvSpPr>
          <p:cNvPr id="9" name="Выноска со стрелкой влево 8"/>
          <p:cNvSpPr/>
          <p:nvPr/>
        </p:nvSpPr>
        <p:spPr>
          <a:xfrm rot="5400000">
            <a:off x="4257904" y="3366617"/>
            <a:ext cx="1033695" cy="170429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71713" y="4051680"/>
            <a:ext cx="172819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FF0000"/>
                </a:solidFill>
              </a:rPr>
              <a:t>модели обеспечения качества</a:t>
            </a:r>
            <a:endParaRPr lang="ru-RU" sz="1200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 rot="5400000">
            <a:off x="6088340" y="3361060"/>
            <a:ext cx="1033695" cy="170429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7071" y="4111966"/>
            <a:ext cx="172819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FF0000"/>
                </a:solidFill>
              </a:rPr>
              <a:t>стандарты ИСО / модели конкурсов по качеству (</a:t>
            </a:r>
            <a:r>
              <a:rPr lang="en-US" sz="1400" b="1" dirty="0">
                <a:solidFill>
                  <a:srgbClr val="FF0000"/>
                </a:solidFill>
              </a:rPr>
              <a:t>EFQM)</a:t>
            </a:r>
            <a:endParaRPr lang="ru-RU" sz="1200" dirty="0"/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6968897" y="3157474"/>
            <a:ext cx="2695038" cy="1008112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172400" y="2746059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7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РУКОВОДЯЩИЕ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ПРИНЦИПЫ ЮНЕСКО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 ПРИЗНАНИЮ, СЕРТИФИКАЦИИ И АККРЕДИТАЦИИ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РЕЗУЛЬТАТОВ ОБУЧЕНИЯ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ВНЕ УЧЕБНЫХ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ЗАВЕДЕНИЙ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296" y="4005064"/>
            <a:ext cx="705421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Признание, сертификация, аккредитация (</a:t>
            </a:r>
            <a:r>
              <a:rPr lang="en-US" dirty="0" smtClean="0">
                <a:solidFill>
                  <a:srgbClr val="7030A0"/>
                </a:solidFill>
              </a:rPr>
              <a:t>RVA)</a:t>
            </a:r>
            <a:r>
              <a:rPr lang="ru-RU" dirty="0" smtClean="0">
                <a:solidFill>
                  <a:srgbClr val="7030A0"/>
                </a:solidFill>
              </a:rPr>
              <a:t> неформального </a:t>
            </a:r>
            <a:r>
              <a:rPr lang="ru-RU" dirty="0">
                <a:solidFill>
                  <a:srgbClr val="7030A0"/>
                </a:solidFill>
              </a:rPr>
              <a:t>обучения - это ключ к созданию действующей системы обучения на протяжении всей жизни.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7108598" cy="2308324"/>
          </a:xfrm>
          <a:prstGeom prst="rect">
            <a:avLst/>
          </a:prstGeom>
          <a:solidFill>
            <a:srgbClr val="E8E8E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5113">
              <a:spcBef>
                <a:spcPts val="180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ru-RU" dirty="0" smtClean="0"/>
              <a:t>«Сейчас</a:t>
            </a:r>
            <a:r>
              <a:rPr lang="ru-RU" dirty="0"/>
              <a:t>, в таком сложном и быстроизменяющемся мире, люди должны приобретать новые и адаптировать уже приобретенные навыки (знания, способности и поведение) посредством различных форм обучения, чтобы быть в состоянии найти выход из различных ситуаций. </a:t>
            </a:r>
            <a:r>
              <a:rPr lang="ru-RU" b="1" dirty="0">
                <a:solidFill>
                  <a:srgbClr val="7030A0"/>
                </a:solidFill>
              </a:rPr>
              <a:t>Однако системы оценивания во многих обществах все еще сконцентрированы на формальном обучении в образовательных учреждениях. В результате большая часть обучения человека является </a:t>
            </a:r>
            <a:r>
              <a:rPr lang="ru-RU" b="1" dirty="0" smtClean="0">
                <a:solidFill>
                  <a:srgbClr val="7030A0"/>
                </a:solidFill>
              </a:rPr>
              <a:t>непризнанной</a:t>
            </a:r>
            <a:r>
              <a:rPr lang="ru-RU" dirty="0" smtClean="0"/>
              <a:t>»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157192"/>
            <a:ext cx="7054219" cy="14773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Задача:</a:t>
            </a:r>
            <a:r>
              <a:rPr lang="en-US" b="1" dirty="0" smtClean="0"/>
              <a:t> </a:t>
            </a:r>
            <a:r>
              <a:rPr lang="ru-RU" b="1" dirty="0" smtClean="0"/>
              <a:t>сделать   </a:t>
            </a:r>
            <a:r>
              <a:rPr lang="ru-RU" b="1" dirty="0"/>
              <a:t>RVA   неотъемлемой   частью   </a:t>
            </a:r>
            <a:r>
              <a:rPr lang="ru-RU" b="1" dirty="0" smtClean="0"/>
              <a:t>системы   образования  </a:t>
            </a:r>
            <a:r>
              <a:rPr lang="ru-RU" b="1" dirty="0"/>
              <a:t>и профессиональной </a:t>
            </a:r>
            <a:r>
              <a:rPr lang="ru-RU" b="1" dirty="0" smtClean="0"/>
              <a:t>подготовки</a:t>
            </a:r>
          </a:p>
          <a:p>
            <a:pPr marL="446088"/>
            <a:r>
              <a:rPr lang="ru-RU" dirty="0" smtClean="0"/>
              <a:t>«Интеграция </a:t>
            </a:r>
            <a:r>
              <a:rPr lang="ru-RU" dirty="0"/>
              <a:t>RVA имеет решающее значение для создания альтернативных шлюзов в открытых и гибких системах профессионального образования и обучения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1340768"/>
            <a:ext cx="13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2012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07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539552" y="260648"/>
            <a:ext cx="8352928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РАСШИРЕНИЕ КРИТЕРИЕВ ДЛЯ ПЕРЕХОДА от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ПОА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к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</a:t>
            </a:r>
          </a:p>
          <a:p>
            <a:pPr algn="ctr"/>
            <a:r>
              <a:rPr lang="ru-RU" sz="2000" dirty="0" smtClean="0"/>
              <a:t>«</a:t>
            </a:r>
            <a:r>
              <a:rPr lang="ru-RU" sz="2000" dirty="0" smtClean="0"/>
              <a:t>Паутинная» </a:t>
            </a:r>
            <a:r>
              <a:rPr lang="ru-RU" sz="2000" dirty="0" smtClean="0"/>
              <a:t>диаграмма </a:t>
            </a:r>
            <a:r>
              <a:rPr lang="ru-RU" sz="2000" dirty="0" smtClean="0"/>
              <a:t>анкеты </a:t>
            </a:r>
            <a:r>
              <a:rPr lang="en-US" sz="2000" dirty="0" smtClean="0"/>
              <a:t>Quick </a:t>
            </a:r>
            <a:r>
              <a:rPr lang="en-US" sz="2000" dirty="0" smtClean="0"/>
              <a:t>Scan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Самообследование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6" name="Picture 2" descr="C:\Users\Nina\Desktop\2 рус 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7" y="1124744"/>
            <a:ext cx="7704855" cy="5170846"/>
          </a:xfrm>
          <a:prstGeom prst="rect">
            <a:avLst/>
          </a:prstGeom>
          <a:solidFill>
            <a:srgbClr val="E8E8E8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251520" y="117693"/>
            <a:ext cx="39920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035" y="6443704"/>
            <a:ext cx="762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https://www.qspirit.eu/en/quick-scan-en/welcome-ru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 rot="10800000">
            <a:off x="193526" y="1196752"/>
            <a:ext cx="914400" cy="496855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19" y="1268760"/>
            <a:ext cx="461665" cy="46805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 КАЧЕСТВА  ПО  МОДЕЛИ  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ru-RU" b="1" dirty="0">
                <a:solidFill>
                  <a:srgbClr val="FF0000"/>
                </a:solidFill>
              </a:rPr>
              <a:t>QA</a:t>
            </a:r>
            <a:r>
              <a:rPr lang="en-US" b="1" dirty="0">
                <a:solidFill>
                  <a:srgbClr val="FF0000"/>
                </a:solidFill>
              </a:rPr>
              <a:t>VET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467544" y="188639"/>
            <a:ext cx="8280920" cy="6501085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ОБЩЕСТВЕННАЯ АКРЕДИТАЦИИ ОБРАЗОВАТЕЛЬНЫХ ОРГАНИЗАЦИЙ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8025" y="990600"/>
            <a:ext cx="8435975" cy="7921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признание уровня деятельности организации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соответствующим критериям и требованиям российских, иностранных и международных организаций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319860" y="2356532"/>
            <a:ext cx="5607776" cy="707886"/>
          </a:xfrm>
          <a:prstGeom prst="rect">
            <a:avLst/>
          </a:prstGeom>
          <a:solidFill>
            <a:srgbClr val="D9FFE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Российские, иностранные и международные организации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AutoShape 21"/>
          <p:cNvSpPr>
            <a:spLocks noChangeArrowheads="1"/>
          </p:cNvSpPr>
          <p:nvPr/>
        </p:nvSpPr>
        <p:spPr bwMode="auto">
          <a:xfrm>
            <a:off x="2757206" y="2539593"/>
            <a:ext cx="388938" cy="4572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02" name="AutoShape 21"/>
          <p:cNvSpPr>
            <a:spLocks noChangeArrowheads="1"/>
          </p:cNvSpPr>
          <p:nvPr/>
        </p:nvSpPr>
        <p:spPr bwMode="auto">
          <a:xfrm>
            <a:off x="2757206" y="3442395"/>
            <a:ext cx="388937" cy="4572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347865" y="3351351"/>
            <a:ext cx="5647809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Аккредитация образовательных организаций корпорациями,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форме сертификации систем  менеджмента,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участие в международных, российских, отраслевых и региональных конкурсах по качеству на основе самооценки по моделям делового совершенства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EFQM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Малколма-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Болдриджа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других</a:t>
            </a:r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0" y="6521450"/>
            <a:ext cx="802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1690" y="2626082"/>
            <a:ext cx="2088232" cy="338554"/>
          </a:xfrm>
          <a:prstGeom prst="rect">
            <a:avLst/>
          </a:prstGeom>
          <a:solidFill>
            <a:srgbClr val="DBDBDB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ru-RU" sz="1600" b="1" dirty="0" smtClean="0">
                <a:solidFill>
                  <a:srgbClr val="4C0000"/>
                </a:solidFill>
                <a:latin typeface="Arial Black" pitchFamily="34" charset="0"/>
                <a:cs typeface="Arial" charset="0"/>
              </a:rPr>
              <a:t>Кто оценивает?</a:t>
            </a:r>
            <a:r>
              <a:rPr lang="ru-RU" sz="1600" b="1" dirty="0">
                <a:solidFill>
                  <a:srgbClr val="4C0000"/>
                </a:solidFill>
                <a:latin typeface="Arial Black" pitchFamily="34" charset="0"/>
                <a:cs typeface="Arial" charset="0"/>
              </a:rPr>
              <a:t>	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31690" y="3409215"/>
            <a:ext cx="2052078" cy="830997"/>
          </a:xfrm>
          <a:prstGeom prst="rect">
            <a:avLst/>
          </a:prstGeom>
          <a:solidFill>
            <a:srgbClr val="DBDBDB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ru-RU" sz="1600" b="1" dirty="0" smtClean="0">
                <a:solidFill>
                  <a:srgbClr val="4C0000"/>
                </a:solidFill>
                <a:latin typeface="Arial Black" pitchFamily="34" charset="0"/>
                <a:cs typeface="Arial" charset="0"/>
              </a:rPr>
              <a:t>Что в основе ОА в России и за рубежом?</a:t>
            </a:r>
            <a:endParaRPr lang="ru-RU" sz="1600" b="1" dirty="0">
              <a:solidFill>
                <a:srgbClr val="4C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8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90898" y="764704"/>
            <a:ext cx="593442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Цикл качества</a:t>
            </a:r>
            <a:r>
              <a:rPr lang="en-GB" altLang="ru-RU" b="1" dirty="0" smtClean="0">
                <a:solidFill>
                  <a:srgbClr val="002060"/>
                </a:solidFill>
              </a:rPr>
              <a:t> </a:t>
            </a:r>
            <a:r>
              <a:rPr lang="en-GB" altLang="ru-RU" b="1" dirty="0" smtClean="0">
                <a:solidFill>
                  <a:srgbClr val="002060"/>
                </a:solidFill>
              </a:rPr>
              <a:t>EQAVET</a:t>
            </a:r>
            <a:r>
              <a:rPr lang="ru-RU" altLang="ru-RU" b="1" dirty="0" smtClean="0">
                <a:solidFill>
                  <a:srgbClr val="002060"/>
                </a:solidFill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(Европейская комиссия по образованию)</a:t>
            </a:r>
            <a:endParaRPr lang="en-GB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Inhaltsplatzhalter 6"/>
          <p:cNvSpPr txBox="1">
            <a:spLocks/>
          </p:cNvSpPr>
          <p:nvPr/>
        </p:nvSpPr>
        <p:spPr bwMode="auto">
          <a:xfrm>
            <a:off x="292953" y="1165605"/>
            <a:ext cx="8569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20000"/>
              </a:lnSpc>
              <a:defRPr sz="3200" b="1">
                <a:solidFill>
                  <a:srgbClr val="2787CA"/>
                </a:solidFill>
                <a:latin typeface="Tahoma" pitchFamily="34" charset="0"/>
              </a:defRPr>
            </a:lvl1pPr>
            <a:lvl2pPr marL="742950" indent="-285750" algn="l" eaLnBrk="0" hangingPunct="0">
              <a:lnSpc>
                <a:spcPct val="120000"/>
              </a:lnSpc>
              <a:buClr>
                <a:srgbClr val="2787CA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algn="l" eaLnBrk="0" hangingPunct="0">
              <a:lnSpc>
                <a:spcPct val="120000"/>
              </a:lnSpc>
              <a:buClr>
                <a:srgbClr val="2787CA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algn="l" eaLnBrk="0" hangingPunct="0">
              <a:lnSpc>
                <a:spcPct val="120000"/>
              </a:lnSpc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algn="l" eaLnBrk="0" hangingPunct="0">
              <a:lnSpc>
                <a:spcPct val="120000"/>
              </a:lnSpc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787C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ru-RU" sz="2400" kern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6" y="1584914"/>
            <a:ext cx="4408839" cy="25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-495413" y="4189239"/>
            <a:ext cx="5184576" cy="1823576"/>
            <a:chOff x="5063767" y="1554883"/>
            <a:chExt cx="5184576" cy="1823576"/>
          </a:xfrm>
        </p:grpSpPr>
        <p:sp>
          <p:nvSpPr>
            <p:cNvPr id="6" name="TextBox 5"/>
            <p:cNvSpPr txBox="1"/>
            <p:nvPr/>
          </p:nvSpPr>
          <p:spPr>
            <a:xfrm>
              <a:off x="5063767" y="1554883"/>
              <a:ext cx="5184576" cy="182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 kern="0" dirty="0">
                  <a:solidFill>
                    <a:prstClr val="black"/>
                  </a:solidFill>
                </a:rPr>
                <a:t>П</a:t>
              </a:r>
              <a:r>
                <a:rPr lang="ru-RU" sz="1400" kern="0" dirty="0" smtClean="0">
                  <a:solidFill>
                    <a:prstClr val="black"/>
                  </a:solidFill>
                </a:rPr>
                <a:t>ЛАНИРОВАНИЕ</a:t>
              </a:r>
            </a:p>
            <a:p>
              <a:pPr>
                <a:defRPr/>
              </a:pPr>
              <a:endParaRPr lang="ru-RU" kern="0" dirty="0" smtClean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  	</a:t>
              </a:r>
              <a:r>
                <a:rPr lang="ru-RU" sz="1400" kern="0" dirty="0" smtClean="0">
                  <a:solidFill>
                    <a:prstClr val="black"/>
                  </a:solidFill>
                </a:rPr>
                <a:t>АНАЛИЗ</a:t>
              </a:r>
              <a:r>
                <a:rPr lang="ru-RU" sz="1400" kern="0" dirty="0">
                  <a:solidFill>
                    <a:prstClr val="black"/>
                  </a:solidFill>
                </a:rPr>
                <a:t>	</a:t>
              </a:r>
              <a:r>
                <a:rPr lang="ru-RU" sz="1400" kern="0" dirty="0" smtClean="0">
                  <a:solidFill>
                    <a:prstClr val="black"/>
                  </a:solidFill>
                </a:rPr>
                <a:t>      	ОСУЩЕСТВЛЕНИЕ</a:t>
              </a:r>
            </a:p>
            <a:p>
              <a:pPr>
                <a:defRPr/>
              </a:pPr>
              <a:r>
                <a:rPr lang="ru-RU" sz="1400" kern="0" dirty="0" smtClean="0">
                  <a:solidFill>
                    <a:prstClr val="black"/>
                  </a:solidFill>
                </a:rPr>
                <a:t>	И УЛУЧШЕНИЕ	 (ОРГАНИЗАЦИЯ)</a:t>
              </a:r>
            </a:p>
            <a:p>
              <a:pPr algn="ctr">
                <a:defRPr/>
              </a:pPr>
              <a:endParaRPr lang="ru-RU" sz="1400" kern="0" dirty="0">
                <a:solidFill>
                  <a:prstClr val="black"/>
                </a:solidFill>
              </a:endParaRPr>
            </a:p>
            <a:p>
              <a:pPr algn="ctr">
                <a:spcBef>
                  <a:spcPts val="300"/>
                </a:spcBef>
                <a:defRPr/>
              </a:pPr>
              <a:r>
                <a:rPr lang="ru-RU" sz="1400" kern="0" dirty="0" smtClean="0">
                  <a:solidFill>
                    <a:prstClr val="black"/>
                  </a:solidFill>
                </a:rPr>
                <a:t>ОЦЕНКА</a:t>
              </a:r>
            </a:p>
            <a:p>
              <a:pPr>
                <a:defRPr/>
              </a:pPr>
              <a:endParaRPr lang="ru-RU" kern="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87260" y="1661072"/>
              <a:ext cx="438103" cy="31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60708" flipV="1">
              <a:off x="8044917" y="1653540"/>
              <a:ext cx="484301" cy="3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32917">
              <a:off x="6414692" y="2462171"/>
              <a:ext cx="562594" cy="410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45423">
              <a:off x="7988416" y="2568996"/>
              <a:ext cx="456918" cy="33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022008" y="3982510"/>
            <a:ext cx="5013899" cy="2501914"/>
            <a:chOff x="354807" y="2262259"/>
            <a:chExt cx="8320881" cy="3735545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601913" y="2460002"/>
              <a:ext cx="3600449" cy="3168649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601913" y="3992562"/>
              <a:ext cx="36004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427540" y="3055685"/>
              <a:ext cx="1552576" cy="62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FFFFFF"/>
                  </a:solidFill>
                </a:rPr>
                <a:t>P</a:t>
              </a:r>
              <a:r>
                <a:rPr lang="en-US" altLang="ru-RU" sz="1600" b="1" dirty="0" err="1" smtClean="0">
                  <a:solidFill>
                    <a:srgbClr val="FFFFFF"/>
                  </a:solidFill>
                </a:rPr>
                <a:t>lan</a:t>
              </a:r>
              <a:endParaRPr lang="ru-RU" altLang="ru-RU" sz="1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577895" y="4273755"/>
              <a:ext cx="128950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FFFFFF"/>
                  </a:solidFill>
                </a:rPr>
                <a:t>D</a:t>
              </a:r>
              <a:r>
                <a:rPr lang="en-US" altLang="ru-RU" sz="1600" b="1" dirty="0" smtClean="0">
                  <a:solidFill>
                    <a:srgbClr val="FFFFFF"/>
                  </a:solidFill>
                </a:rPr>
                <a:t>o</a:t>
              </a:r>
              <a:endParaRPr lang="ru-RU" altLang="ru-RU" sz="1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204967" y="3053465"/>
              <a:ext cx="1005630" cy="40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FFFFFF"/>
                  </a:solidFill>
                </a:rPr>
                <a:t>A</a:t>
              </a:r>
              <a:r>
                <a:rPr lang="en-US" altLang="ru-RU" sz="1600" b="1" dirty="0" err="1" smtClean="0">
                  <a:solidFill>
                    <a:srgbClr val="FFFFFF"/>
                  </a:solidFill>
                </a:rPr>
                <a:t>ct</a:t>
              </a:r>
              <a:endParaRPr lang="ru-RU" altLang="ru-RU" sz="1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2851462" y="4262761"/>
              <a:ext cx="1503883" cy="70024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1600" b="1" dirty="0" smtClean="0">
                  <a:solidFill>
                    <a:srgbClr val="FFFFFF"/>
                  </a:solidFill>
                </a:rPr>
                <a:t>Check</a:t>
              </a:r>
              <a:endParaRPr lang="ru-RU" altLang="ru-RU" sz="1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5980116" y="2262259"/>
              <a:ext cx="2695572" cy="1096941"/>
            </a:xfrm>
            <a:prstGeom prst="wedgeRoundRectCallout">
              <a:avLst>
                <a:gd name="adj1" fmla="val -74133"/>
                <a:gd name="adj2" fmla="val 31603"/>
                <a:gd name="adj3" fmla="val 16667"/>
              </a:avLst>
            </a:prstGeom>
            <a:solidFill>
              <a:srgbClr val="E5F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Планирование деятельности и ресурсов</a:t>
              </a: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5867399" y="5184611"/>
              <a:ext cx="2571456" cy="813193"/>
            </a:xfrm>
            <a:prstGeom prst="wedgeRoundRectCallout">
              <a:avLst>
                <a:gd name="adj1" fmla="val -69427"/>
                <a:gd name="adj2" fmla="val -104684"/>
                <a:gd name="adj3" fmla="val 16667"/>
              </a:avLst>
            </a:prstGeom>
            <a:solidFill>
              <a:srgbClr val="E5F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Реализация и поддержка</a:t>
              </a:r>
              <a:endParaRPr lang="ru-RU" altLang="ru-R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354807" y="5057107"/>
              <a:ext cx="2247106" cy="816805"/>
            </a:xfrm>
            <a:prstGeom prst="wedgeRoundRectCallout">
              <a:avLst>
                <a:gd name="adj1" fmla="val 73105"/>
                <a:gd name="adj2" fmla="val -93976"/>
                <a:gd name="adj3" fmla="val 16667"/>
              </a:avLst>
            </a:prstGeom>
            <a:solidFill>
              <a:srgbClr val="E5F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Оценка результатов</a:t>
              </a: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354807" y="2262259"/>
              <a:ext cx="2056608" cy="1208277"/>
            </a:xfrm>
            <a:prstGeom prst="wedgeRoundRectCallout">
              <a:avLst>
                <a:gd name="adj1" fmla="val 90421"/>
                <a:gd name="adj2" fmla="val 40141"/>
                <a:gd name="adj3" fmla="val 16667"/>
              </a:avLst>
            </a:prstGeom>
            <a:solidFill>
              <a:srgbClr val="E5F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200" dirty="0" smtClean="0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Анализ и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 smtClean="0">
                  <a:solidFill>
                    <a:srgbClr val="000000"/>
                  </a:solidFill>
                </a:rPr>
                <a:t>Улучшение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283075" y="2493965"/>
              <a:ext cx="0" cy="316864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5760941" y="3560468"/>
            <a:ext cx="1604298" cy="32430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ЦЕЛИ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043" y="2636912"/>
            <a:ext cx="3659864" cy="6906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Цикл качества </a:t>
            </a:r>
            <a:r>
              <a:rPr lang="en-US" sz="2400" b="1" dirty="0" smtClean="0">
                <a:solidFill>
                  <a:srgbClr val="7030A0"/>
                </a:solidFill>
              </a:rPr>
              <a:t>PDCA (</a:t>
            </a:r>
            <a:r>
              <a:rPr lang="ru-RU" sz="2400" b="1" dirty="0" smtClean="0">
                <a:solidFill>
                  <a:srgbClr val="7030A0"/>
                </a:solidFill>
              </a:rPr>
              <a:t>стандарты </a:t>
            </a:r>
            <a:r>
              <a:rPr lang="en-US" sz="2400" b="1" dirty="0" smtClean="0">
                <a:solidFill>
                  <a:srgbClr val="7030A0"/>
                </a:solidFill>
              </a:rPr>
              <a:t>ISO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089" y="5985943"/>
            <a:ext cx="243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  <a:hlinkClick r:id="rId5"/>
              </a:rPr>
              <a:t>WWW.eqavet.eu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 ОА  - ЦИКЛ  КАЧЕСТВА  УАПРАВЛЕНИЯ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4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u.jimdo.com/www69/o/s38a839e0a9728729/img/ifd3033873441f4f0/143200766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25" y="1661654"/>
            <a:ext cx="887055" cy="8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Логотип 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784" y="5760283"/>
            <a:ext cx="949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Логотип 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300" y="1610005"/>
            <a:ext cx="949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lum bright="-8000" contrast="-2000"/>
          </a:blip>
          <a:srcRect/>
          <a:stretch>
            <a:fillRect/>
          </a:stretch>
        </p:blipFill>
        <p:spPr bwMode="auto">
          <a:xfrm>
            <a:off x="7057405" y="952669"/>
            <a:ext cx="1944216" cy="2643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55" name="Picture 5" descr="C:\Мои документы\Мои документы\ПРОГРАММЫ СВЫШЕ 1000\МВА\Аккредитация МВА\Серт. МВА РУС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4704"/>
            <a:ext cx="3960440" cy="26383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9512" y="151249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Профессионально-общественная и упрощенная общественная аккредитация в системе поддержки </a:t>
            </a:r>
            <a:r>
              <a:rPr lang="en-US" sz="2000" b="1" dirty="0" smtClean="0">
                <a:solidFill>
                  <a:srgbClr val="FF0000"/>
                </a:solidFill>
              </a:rPr>
              <a:t>EQAVET </a:t>
            </a:r>
            <a:r>
              <a:rPr lang="ru-RU" sz="2000" b="1" dirty="0" smtClean="0">
                <a:solidFill>
                  <a:srgbClr val="FF0000"/>
                </a:solidFill>
              </a:rPr>
              <a:t>в странах ЕС и Восточной Европы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dpo-edu.ru/wordpress/wp-content/uploads/%D0%9E%D1%80%D0%B5%D0%BB%D0%93%D0%98%D0%AD%D0%A2-%D1%80%D1%83%D1%81.-460x2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884300" y="3860782"/>
            <a:ext cx="4175639" cy="26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gapm.ru/files/news/67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1" y="2351938"/>
            <a:ext cx="3863367" cy="25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 rot="16200000">
            <a:off x="698312" y="4500143"/>
            <a:ext cx="1440160" cy="1080120"/>
            <a:chOff x="1547664" y="5157192"/>
            <a:chExt cx="1440160" cy="108012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1547664" y="5157192"/>
              <a:ext cx="1440160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19672" y="5497197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ПОА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4217260">
            <a:off x="5343363" y="2728404"/>
            <a:ext cx="1440160" cy="1080120"/>
            <a:chOff x="1774754" y="5304254"/>
            <a:chExt cx="1440160" cy="108012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1774754" y="5304254"/>
              <a:ext cx="1440160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6133" y="5618794"/>
              <a:ext cx="691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ОА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Стрелка вправо 15"/>
          <p:cNvSpPr/>
          <p:nvPr/>
        </p:nvSpPr>
        <p:spPr>
          <a:xfrm rot="6950686">
            <a:off x="7581643" y="3295254"/>
            <a:ext cx="630494" cy="66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0467" y="5216394"/>
            <a:ext cx="1944217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</a:rPr>
              <a:t>Реестр Системы поддержки </a:t>
            </a:r>
            <a:r>
              <a:rPr lang="en-US" sz="1600" b="1" dirty="0" smtClean="0">
                <a:solidFill>
                  <a:srgbClr val="C0504D">
                    <a:lumMod val="75000"/>
                  </a:srgbClr>
                </a:solidFill>
              </a:rPr>
              <a:t>EQAVET </a:t>
            </a:r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</a:rPr>
              <a:t>в странах ЕС и Восточной Европы </a:t>
            </a:r>
            <a:r>
              <a:rPr lang="ru-RU" sz="1600" b="1" dirty="0" smtClean="0"/>
              <a:t>(</a:t>
            </a:r>
            <a:r>
              <a:rPr lang="ru-RU" sz="1600" b="1" dirty="0" smtClean="0">
                <a:solidFill>
                  <a:prstClr val="black"/>
                </a:solidFill>
              </a:rPr>
              <a:t>ПОА </a:t>
            </a:r>
            <a:r>
              <a:rPr lang="ru-RU" sz="1600" b="1" dirty="0">
                <a:solidFill>
                  <a:prstClr val="black"/>
                </a:solidFill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</a:rPr>
              <a:t>ОА) </a:t>
            </a:r>
            <a:endParaRPr lang="ru-RU" sz="1600" b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7356" y="934028"/>
            <a:ext cx="14355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Реестр ПОА </a:t>
            </a:r>
            <a:r>
              <a:rPr lang="ru-RU" sz="1600" b="1" dirty="0" err="1" smtClean="0">
                <a:solidFill>
                  <a:srgbClr val="7030A0"/>
                </a:solidFill>
              </a:rPr>
              <a:t>Минобрнауки</a:t>
            </a:r>
            <a:r>
              <a:rPr lang="ru-RU" sz="1600" b="1" dirty="0" smtClean="0">
                <a:solidFill>
                  <a:srgbClr val="7030A0"/>
                </a:solidFill>
              </a:rPr>
              <a:t> России</a:t>
            </a:r>
          </a:p>
        </p:txBody>
      </p:sp>
      <p:pic>
        <p:nvPicPr>
          <p:cNvPr id="19" name="Picture 2" descr="http://u.jimdo.com/www69/o/s38a839e0a9728729/img/ifd3033873441f4f0/143200766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4" y="5760283"/>
            <a:ext cx="887055" cy="8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522</Words>
  <Application>Microsoft Office PowerPoint</Application>
  <PresentationFormat>Экран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8_Тема Office</vt:lpstr>
      <vt:lpstr>17_Тема Office</vt:lpstr>
      <vt:lpstr>Шаблон</vt:lpstr>
      <vt:lpstr>МЕЖДУНАРОДНЫЕ ПРАКТИКИ  И ТЕНДЕНЦИИ В ОБЛАСТИ ПРИЗНАНИЯ КАЧЕСТВА ПРОФЕССИОНАЛЬНОГО ОБРАЗОВАНИЯ</vt:lpstr>
      <vt:lpstr>ТРИ УРОВНЯ ОЦЕНКИ КАЧЕСТВА ОБРАЗОВАНИЯ И ИХ СВЯЗЬ</vt:lpstr>
      <vt:lpstr>Виды внешней оценки и признания качества  для различных способов получения образования</vt:lpstr>
      <vt:lpstr>РУКОВОДЯЩИЕ ПРИНЦИПЫ ЮНЕСКО ПО ПРИЗНАНИЮ, СЕРТИФИКАЦИИ И АККРЕДИТАЦИИ РЕЗУЛЬТАТОВ ОБУЧЕНИЯ ВНЕ УЧЕБНЫХ ЗАВЕДЕНИЙ</vt:lpstr>
      <vt:lpstr>Презентация PowerPoint</vt:lpstr>
      <vt:lpstr>Основная задача: признание уровня деятельности организации, осуществляющей образовательную деятельность, соответствующим критериям и требованиям российских, иностранных и международных организаций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ПРИЗНАНИЕ КАЧЕСТВА ПРОФЕССИОНАЛЬНОГО ОБРАЗОВАНИЯ КАК ОСНОВА КОНКУРЕНТОСПОСОБНОСТИ</dc:title>
  <dc:creator>aniskinann</dc:creator>
  <cp:lastModifiedBy>Аниськина</cp:lastModifiedBy>
  <cp:revision>124</cp:revision>
  <dcterms:created xsi:type="dcterms:W3CDTF">2014-03-17T19:57:15Z</dcterms:created>
  <dcterms:modified xsi:type="dcterms:W3CDTF">2020-06-04T10:03:01Z</dcterms:modified>
</cp:coreProperties>
</file>